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9"/>
  </p:notesMasterIdLst>
  <p:handoutMasterIdLst>
    <p:handoutMasterId r:id="rId30"/>
  </p:handoutMasterIdLst>
  <p:sldIdLst>
    <p:sldId id="503" r:id="rId2"/>
    <p:sldId id="276" r:id="rId3"/>
    <p:sldId id="353" r:id="rId4"/>
    <p:sldId id="497" r:id="rId5"/>
    <p:sldId id="818" r:id="rId6"/>
    <p:sldId id="872" r:id="rId7"/>
    <p:sldId id="610" r:id="rId8"/>
    <p:sldId id="868" r:id="rId9"/>
    <p:sldId id="874" r:id="rId10"/>
    <p:sldId id="616" r:id="rId11"/>
    <p:sldId id="823" r:id="rId12"/>
    <p:sldId id="864" r:id="rId13"/>
    <p:sldId id="876" r:id="rId14"/>
    <p:sldId id="871" r:id="rId15"/>
    <p:sldId id="865" r:id="rId16"/>
    <p:sldId id="870" r:id="rId17"/>
    <p:sldId id="866" r:id="rId18"/>
    <p:sldId id="875" r:id="rId19"/>
    <p:sldId id="838" r:id="rId20"/>
    <p:sldId id="844" r:id="rId21"/>
    <p:sldId id="846" r:id="rId22"/>
    <p:sldId id="867" r:id="rId23"/>
    <p:sldId id="654" r:id="rId24"/>
    <p:sldId id="836" r:id="rId25"/>
    <p:sldId id="633" r:id="rId26"/>
    <p:sldId id="504" r:id="rId27"/>
    <p:sldId id="50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Графичен модел (Mockup)" id="{66DCFE1F-60FD-44F2-BE82-706DDBC14898}">
          <p14:sldIdLst>
            <p14:sldId id="353"/>
            <p14:sldId id="497"/>
            <p14:sldId id="818"/>
            <p14:sldId id="872"/>
          </p14:sldIdLst>
        </p14:section>
        <p14:section name="Прототип (Prototype)" id="{EB44CA50-B176-0C4C-B0D0-5459023C7783}">
          <p14:sldIdLst>
            <p14:sldId id="610"/>
            <p14:sldId id="868"/>
            <p14:sldId id="874"/>
          </p14:sldIdLst>
        </p14:section>
        <p14:section name="Елементи на графичния дизайн" id="{2B3E1915-4BA2-9447-BC07-AE658EE7EC35}">
          <p14:sldIdLst>
            <p14:sldId id="616"/>
            <p14:sldId id="823"/>
            <p14:sldId id="864"/>
            <p14:sldId id="876"/>
            <p14:sldId id="871"/>
            <p14:sldId id="865"/>
            <p14:sldId id="870"/>
            <p14:sldId id="866"/>
            <p14:sldId id="875"/>
          </p14:sldIdLst>
        </p14:section>
        <p14:section name="Лого и бранд идентичност" id="{23E1C1D3-C190-EF49-BBD0-D54C17EFBBA7}">
          <p14:sldIdLst>
            <p14:sldId id="838"/>
            <p14:sldId id="844"/>
            <p14:sldId id="846"/>
            <p14:sldId id="867"/>
          </p14:sldIdLst>
        </p14:section>
        <p14:section name="Демо" id="{276EAB92-AF41-DD42-AFD3-D1ABB239E1A7}">
          <p14:sldIdLst>
            <p14:sldId id="654"/>
            <p14:sldId id="836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8" clrIdx="0">
    <p:extLst>
      <p:ext uri="{19B8F6BF-5375-455C-9EA6-DF929625EA0E}">
        <p15:presenceInfo xmlns:p15="http://schemas.microsoft.com/office/powerpoint/2012/main" userId="PC" providerId="None"/>
      </p:ext>
    </p:extLst>
  </p:cmAuthor>
  <p:cmAuthor id="2" name="Mirela Damyanova" initials="MD" lastIdx="5" clrIdx="1">
    <p:extLst>
      <p:ext uri="{19B8F6BF-5375-455C-9EA6-DF929625EA0E}">
        <p15:presenceInfo xmlns:p15="http://schemas.microsoft.com/office/powerpoint/2012/main" userId="Mirela Damyanov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 autoAdjust="0"/>
    <p:restoredTop sz="95427" autoAdjust="0"/>
  </p:normalViewPr>
  <p:slideViewPr>
    <p:cSldViewPr showGuides="1">
      <p:cViewPr varScale="1">
        <p:scale>
          <a:sx n="93" d="100"/>
          <a:sy n="93" d="100"/>
        </p:scale>
        <p:origin x="216" y="52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25.11.25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947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849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340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9941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56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563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879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332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</a:t>
            </a:r>
            <a:r>
              <a:rPr lang="en-US" dirty="0"/>
              <a:t>"</a:t>
            </a:r>
            <a:r>
              <a:rPr lang="bg-BG" dirty="0"/>
              <a:t>Информационни технологии"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971589"/>
          </a:xfrm>
        </p:spPr>
        <p:txBody>
          <a:bodyPr>
            <a:noAutofit/>
          </a:bodyPr>
          <a:lstStyle/>
          <a:p>
            <a:r>
              <a:rPr lang="bg-BG" sz="3400" dirty="0"/>
              <a:t>Графичен модел, прототип, лого и бранд идентичност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>
            <a:noAutofit/>
          </a:bodyPr>
          <a:lstStyle/>
          <a:p>
            <a:r>
              <a:rPr lang="bg-BG" sz="6000" dirty="0"/>
              <a:t>Графичен дизайн на уеб сайт</a:t>
            </a:r>
            <a:endParaRPr lang="en-US" sz="6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1007" y="3056137"/>
            <a:ext cx="1819960" cy="849053"/>
          </a:xfrm>
          <a:prstGeom prst="rect">
            <a:avLst/>
          </a:prstGeo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E0636FF-9DFF-1E3C-B648-B7D58C2CC7D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" t="-495" r="-1094" b="49363"/>
          <a:stretch/>
        </p:blipFill>
        <p:spPr>
          <a:xfrm>
            <a:off x="6390123" y="3400017"/>
            <a:ext cx="5248260" cy="2188983"/>
          </a:xfr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7"/>
    </mc:Choice>
    <mc:Fallback xmlns="">
      <p:transition spd="slow" advTm="259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/>
              <a:t>Цветова схема, шрифтове, подредба и секции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​Елементи на графичния дизайн</a:t>
            </a:r>
            <a:endParaRPr lang="en-GB" sz="6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0E3DA7-A776-35CE-F9F8-86B0B923A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000" y="1089000"/>
            <a:ext cx="3204000" cy="32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Елементи на графичния дизайн</a:t>
            </a:r>
            <a:endParaRPr lang="en-GB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CA50BB8-C95B-C726-A00E-EFF2B734CC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580598" cy="5528766"/>
          </a:xfrm>
        </p:spPr>
        <p:txBody>
          <a:bodyPr>
            <a:normAutofit lnSpcReduction="10000"/>
          </a:bodyPr>
          <a:lstStyle/>
          <a:p>
            <a:pPr>
              <a:buClr>
                <a:schemeClr val="tx2"/>
              </a:buClr>
            </a:pPr>
            <a:r>
              <a:rPr lang="bg-BG" sz="3200" b="1" dirty="0">
                <a:solidFill>
                  <a:schemeClr val="bg1"/>
                </a:solidFill>
              </a:rPr>
              <a:t>Основните компоненти </a:t>
            </a:r>
            <a:r>
              <a:rPr lang="bg-BG" sz="3200" dirty="0"/>
              <a:t>оформящи </a:t>
            </a:r>
            <a:r>
              <a:rPr lang="bg-BG" sz="3200" b="1" dirty="0"/>
              <a:t>визуалния вид </a:t>
            </a:r>
            <a:r>
              <a:rPr lang="bg-BG" sz="3200" dirty="0"/>
              <a:t>на уеб сайта</a:t>
            </a:r>
          </a:p>
          <a:p>
            <a:pPr>
              <a:buClr>
                <a:schemeClr val="tx2"/>
              </a:buClr>
            </a:pPr>
            <a:r>
              <a:rPr lang="bg-BG" sz="3200" dirty="0"/>
              <a:t>Помагат за </a:t>
            </a:r>
            <a:r>
              <a:rPr lang="bg-BG" sz="3200" b="1" dirty="0">
                <a:solidFill>
                  <a:schemeClr val="bg1"/>
                </a:solidFill>
              </a:rPr>
              <a:t>създаване</a:t>
            </a:r>
            <a:r>
              <a:rPr lang="bg-BG" sz="3200" dirty="0"/>
              <a:t> на </a:t>
            </a:r>
            <a:r>
              <a:rPr lang="bg-BG" sz="3200" b="1" dirty="0"/>
              <a:t>подреден</a:t>
            </a:r>
            <a:r>
              <a:rPr lang="bg-BG" sz="3200" dirty="0"/>
              <a:t>, </a:t>
            </a:r>
            <a:r>
              <a:rPr lang="bg-BG" sz="3200" b="1" dirty="0"/>
              <a:t>четим</a:t>
            </a:r>
            <a:r>
              <a:rPr lang="bg-BG" sz="3200" dirty="0"/>
              <a:t> и </a:t>
            </a:r>
            <a:r>
              <a:rPr lang="bg-BG" sz="3200" b="1" dirty="0"/>
              <a:t>привлекателен</a:t>
            </a:r>
            <a:r>
              <a:rPr lang="bg-BG" sz="3200" dirty="0"/>
              <a:t> </a:t>
            </a:r>
            <a:r>
              <a:rPr lang="bg-BG" sz="3200" b="1" dirty="0"/>
              <a:t>вид</a:t>
            </a:r>
            <a:r>
              <a:rPr lang="bg-BG" sz="3200" dirty="0"/>
              <a:t> на </a:t>
            </a:r>
            <a:r>
              <a:rPr lang="bg-BG" sz="3200" b="1" dirty="0"/>
              <a:t>уеб страниците</a:t>
            </a:r>
          </a:p>
          <a:p>
            <a:pPr>
              <a:buClr>
                <a:schemeClr val="tx2"/>
              </a:buClr>
            </a:pPr>
            <a:r>
              <a:rPr lang="bg-BG" sz="3200" dirty="0"/>
              <a:t>Добрата им </a:t>
            </a:r>
            <a:r>
              <a:rPr lang="bg-BG" sz="3200" b="1" dirty="0">
                <a:solidFill>
                  <a:schemeClr val="bg1"/>
                </a:solidFill>
              </a:rPr>
              <a:t>комбинация</a:t>
            </a:r>
            <a:r>
              <a:rPr lang="bg-BG" sz="3200" dirty="0"/>
              <a:t> осигурява </a:t>
            </a:r>
            <a:r>
              <a:rPr lang="bg-BG" sz="3200" b="1" dirty="0"/>
              <a:t>професионален външен вид</a:t>
            </a:r>
            <a:r>
              <a:rPr lang="bg-BG" sz="3200" dirty="0"/>
              <a:t> и </a:t>
            </a:r>
            <a:r>
              <a:rPr lang="bg-BG" sz="3200" b="1" dirty="0"/>
              <a:t>приятно потребителско преживяване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9DF908-D22C-5748-5177-A7962EE9A1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2" t="16535" r="11942" b="27690"/>
          <a:stretch/>
        </p:blipFill>
        <p:spPr>
          <a:xfrm>
            <a:off x="6083030" y="2017161"/>
            <a:ext cx="5670000" cy="388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78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24C023-A0FF-BAB1-FD66-F6A827797C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4CBEA7-0488-065D-8829-C6FAAA715C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Хармоничната комбинация </a:t>
            </a:r>
            <a:r>
              <a:rPr lang="bg-BG" dirty="0"/>
              <a:t>между </a:t>
            </a:r>
            <a:r>
              <a:rPr lang="bg-BG" b="1" dirty="0"/>
              <a:t>цветовете</a:t>
            </a:r>
          </a:p>
          <a:p>
            <a:r>
              <a:rPr lang="bg-BG" dirty="0"/>
              <a:t>Повечето дизайнери използват </a:t>
            </a:r>
            <a:r>
              <a:rPr lang="bg-BG" b="1" dirty="0"/>
              <a:t>не повече от 3-4 цвята</a:t>
            </a:r>
          </a:p>
          <a:p>
            <a:r>
              <a:rPr lang="bg-BG" b="1" dirty="0"/>
              <a:t>Видове цветове</a:t>
            </a:r>
            <a:r>
              <a:rPr lang="bg-BG" dirty="0"/>
              <a:t>:</a:t>
            </a:r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Основен цвят </a:t>
            </a:r>
            <a:r>
              <a:rPr lang="bg-BG" dirty="0"/>
              <a:t>- </a:t>
            </a:r>
            <a:r>
              <a:rPr lang="bg-BG" b="1" dirty="0"/>
              <a:t>главният цвят </a:t>
            </a:r>
            <a:r>
              <a:rPr lang="bg-BG" dirty="0"/>
              <a:t>на </a:t>
            </a:r>
            <a:r>
              <a:rPr lang="bg-BG" b="1" dirty="0"/>
              <a:t>уеб сайта</a:t>
            </a:r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Вторичен цвят </a:t>
            </a:r>
            <a:r>
              <a:rPr lang="bg-BG" dirty="0"/>
              <a:t>- </a:t>
            </a:r>
            <a:r>
              <a:rPr lang="bg-BG" b="1" dirty="0"/>
              <a:t>цветът</a:t>
            </a:r>
            <a:r>
              <a:rPr lang="bg-BG" dirty="0"/>
              <a:t> за </a:t>
            </a:r>
            <a:r>
              <a:rPr lang="bg-BG" b="1" dirty="0"/>
              <a:t>акценти</a:t>
            </a:r>
            <a:r>
              <a:rPr lang="bg-BG" dirty="0"/>
              <a:t>, </a:t>
            </a:r>
            <a:r>
              <a:rPr lang="bg-BG" b="1" dirty="0"/>
              <a:t>бутони</a:t>
            </a:r>
            <a:r>
              <a:rPr lang="bg-BG" dirty="0"/>
              <a:t> и </a:t>
            </a:r>
            <a:r>
              <a:rPr lang="bg-BG" b="1" dirty="0"/>
              <a:t>важни елементи</a:t>
            </a:r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Неутрални цветове </a:t>
            </a:r>
            <a:r>
              <a:rPr lang="bg-BG" dirty="0"/>
              <a:t>- </a:t>
            </a:r>
            <a:r>
              <a:rPr lang="bg-BG" b="1" dirty="0"/>
              <a:t>цветовете</a:t>
            </a:r>
            <a:r>
              <a:rPr lang="bg-BG" dirty="0"/>
              <a:t> за </a:t>
            </a:r>
            <a:r>
              <a:rPr lang="bg-BG" b="1" dirty="0"/>
              <a:t>фон</a:t>
            </a:r>
            <a:r>
              <a:rPr lang="bg-BG" dirty="0"/>
              <a:t> и </a:t>
            </a:r>
            <a:r>
              <a:rPr lang="bg-BG" b="1" dirty="0"/>
              <a:t>текст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DF4EDFA-F723-F48A-D206-CDA6040ED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Цветова схема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636456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24C023-A0FF-BAB1-FD66-F6A827797C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4CBEA7-0488-065D-8829-C6FAAA715C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Колелото на цветовете </a:t>
            </a:r>
            <a:r>
              <a:rPr lang="bg-BG" dirty="0"/>
              <a:t>помага при </a:t>
            </a:r>
            <a:r>
              <a:rPr lang="bg-BG" b="1" dirty="0"/>
              <a:t>избора</a:t>
            </a:r>
            <a:r>
              <a:rPr lang="bg-BG" dirty="0"/>
              <a:t> на </a:t>
            </a:r>
            <a:r>
              <a:rPr lang="bg-BG" b="1" dirty="0"/>
              <a:t>хармонични комбинации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DF4EDFA-F723-F48A-D206-CDA6040ED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Колелото на цветовете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A7E37A-3396-7A08-B465-A30E85A1F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000" y="2245500"/>
            <a:ext cx="4410000" cy="44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6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24C023-A0FF-BAB1-FD66-F6A827797C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4CBEA7-0488-065D-8829-C6FAAA715C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Аналогични</a:t>
            </a:r>
          </a:p>
          <a:p>
            <a:pPr lvl="1"/>
            <a:r>
              <a:rPr lang="bg-BG" dirty="0"/>
              <a:t>Цветовете </a:t>
            </a:r>
            <a:r>
              <a:rPr lang="bg-BG" b="1" dirty="0"/>
              <a:t>един до друг</a:t>
            </a:r>
          </a:p>
          <a:p>
            <a:r>
              <a:rPr lang="bg-BG" b="1" dirty="0">
                <a:solidFill>
                  <a:schemeClr val="bg1"/>
                </a:solidFill>
              </a:rPr>
              <a:t>Допълващи се </a:t>
            </a:r>
            <a:r>
              <a:rPr lang="bg-BG" b="1" dirty="0"/>
              <a:t>(контрастни</a:t>
            </a:r>
            <a:r>
              <a:rPr lang="en-US" b="1" dirty="0"/>
              <a:t>)</a:t>
            </a:r>
            <a:endParaRPr lang="bg-BG" b="1" dirty="0"/>
          </a:p>
          <a:p>
            <a:pPr lvl="1"/>
            <a:r>
              <a:rPr lang="bg-BG" dirty="0"/>
              <a:t>Цветовете </a:t>
            </a:r>
            <a:r>
              <a:rPr lang="bg-BG" b="1" dirty="0"/>
              <a:t>един срещу друг</a:t>
            </a:r>
          </a:p>
          <a:p>
            <a:r>
              <a:rPr lang="bg-BG" b="1" dirty="0">
                <a:solidFill>
                  <a:schemeClr val="bg1"/>
                </a:solidFill>
              </a:rPr>
              <a:t>Монохромни</a:t>
            </a:r>
          </a:p>
          <a:p>
            <a:pPr lvl="1"/>
            <a:r>
              <a:rPr lang="bg-BG" b="1" dirty="0"/>
              <a:t>Различни тонове </a:t>
            </a:r>
            <a:r>
              <a:rPr lang="bg-BG" dirty="0"/>
              <a:t>на </a:t>
            </a:r>
            <a:r>
              <a:rPr lang="bg-BG" b="1" dirty="0"/>
              <a:t>един и същ цвят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DF4EDFA-F723-F48A-D206-CDA6040ED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цветови схеми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1295757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E1D161-2813-559B-2B32-C37E59082F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AAE47B-DD70-A989-E62A-942F2D6D35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Изборът от </a:t>
            </a:r>
            <a:r>
              <a:rPr lang="bg-BG" b="1" dirty="0"/>
              <a:t>подходящата комбинация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шрифтове</a:t>
            </a:r>
            <a:r>
              <a:rPr lang="bg-BG" dirty="0"/>
              <a:t> е от </a:t>
            </a:r>
            <a:r>
              <a:rPr lang="bg-BG" b="1" dirty="0"/>
              <a:t>важно значение</a:t>
            </a:r>
            <a:r>
              <a:rPr lang="bg-BG" dirty="0"/>
              <a:t> за </a:t>
            </a:r>
            <a:r>
              <a:rPr lang="bg-BG" b="1" dirty="0">
                <a:solidFill>
                  <a:schemeClr val="bg1"/>
                </a:solidFill>
              </a:rPr>
              <a:t>четимостта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облика</a:t>
            </a:r>
            <a:r>
              <a:rPr lang="bg-BG" dirty="0"/>
              <a:t> на </a:t>
            </a:r>
            <a:r>
              <a:rPr lang="bg-BG" b="1" dirty="0"/>
              <a:t>уеб сайта</a:t>
            </a:r>
          </a:p>
          <a:p>
            <a:r>
              <a:rPr lang="bg-BG" dirty="0"/>
              <a:t>Дизайнерите използват </a:t>
            </a:r>
            <a:r>
              <a:rPr lang="bg-BG" b="1" dirty="0"/>
              <a:t>не повече от 2-3 шрифта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E53579-37C9-E9CD-2C40-51E88BBFC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Шрифтове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33339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E1D161-2813-559B-2B32-C37E59082F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AAE47B-DD70-A989-E62A-942F2D6D35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Серифни </a:t>
            </a:r>
            <a:r>
              <a:rPr lang="en-US" b="1" dirty="0"/>
              <a:t>(Serif)</a:t>
            </a:r>
            <a:endParaRPr lang="bg-BG" b="1" dirty="0"/>
          </a:p>
          <a:p>
            <a:pPr lvl="1"/>
            <a:r>
              <a:rPr lang="bg-BG" b="1" dirty="0">
                <a:solidFill>
                  <a:schemeClr val="bg1"/>
                </a:solidFill>
              </a:rPr>
              <a:t>Съдържат</a:t>
            </a:r>
            <a:r>
              <a:rPr lang="bg-BG" dirty="0"/>
              <a:t> </a:t>
            </a:r>
            <a:r>
              <a:rPr lang="bg-BG" b="1" dirty="0"/>
              <a:t>допълнителни </a:t>
            </a:r>
            <a:r>
              <a:rPr lang="bg-BG" b="1" dirty="0">
                <a:solidFill>
                  <a:schemeClr val="bg1"/>
                </a:solidFill>
              </a:rPr>
              <a:t>графични елементи</a:t>
            </a:r>
          </a:p>
          <a:p>
            <a:pPr lvl="1"/>
            <a:r>
              <a:rPr lang="bg-BG" dirty="0"/>
              <a:t>Използват се за </a:t>
            </a:r>
            <a:r>
              <a:rPr lang="bg-BG" b="1" dirty="0"/>
              <a:t>основни текстове</a:t>
            </a:r>
          </a:p>
          <a:p>
            <a:r>
              <a:rPr lang="bg-BG" b="1" dirty="0">
                <a:solidFill>
                  <a:schemeClr val="bg1"/>
                </a:solidFill>
              </a:rPr>
              <a:t>Несерифни</a:t>
            </a:r>
            <a:r>
              <a:rPr lang="bg-BG" b="1" dirty="0"/>
              <a:t> </a:t>
            </a:r>
            <a:r>
              <a:rPr lang="en-US" b="1" dirty="0"/>
              <a:t>(Sans-Serif)</a:t>
            </a:r>
            <a:endParaRPr lang="bg-BG" b="1" dirty="0"/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Не съдържат </a:t>
            </a:r>
            <a:r>
              <a:rPr lang="bg-BG" b="1" dirty="0"/>
              <a:t>допълнителни </a:t>
            </a:r>
            <a:r>
              <a:rPr lang="bg-BG" b="1" dirty="0">
                <a:solidFill>
                  <a:schemeClr val="bg1"/>
                </a:solidFill>
              </a:rPr>
              <a:t>графични елементи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E53579-37C9-E9CD-2C40-51E88BBFC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шрифтове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4015422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7C463C-8703-34CC-A92B-B67A5BD679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E3B7D5-DB8F-E323-ADD0-7B35105D1E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590598" cy="5528766"/>
          </a:xfrm>
        </p:spPr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Секциите</a:t>
            </a:r>
            <a:r>
              <a:rPr lang="bg-BG" dirty="0"/>
              <a:t> са </a:t>
            </a:r>
            <a:r>
              <a:rPr lang="bg-BG" b="1" dirty="0"/>
              <a:t>отделни</a:t>
            </a:r>
            <a:r>
              <a:rPr lang="bg-BG" dirty="0"/>
              <a:t> </a:t>
            </a:r>
            <a:r>
              <a:rPr lang="bg-BG" b="1" dirty="0">
                <a:solidFill>
                  <a:schemeClr val="bg1"/>
                </a:solidFill>
              </a:rPr>
              <a:t>визуални блокове </a:t>
            </a:r>
            <a:r>
              <a:rPr lang="bg-BG" dirty="0"/>
              <a:t>в </a:t>
            </a:r>
            <a:r>
              <a:rPr lang="bg-BG" b="1" dirty="0"/>
              <a:t>уеб страницата</a:t>
            </a:r>
          </a:p>
          <a:p>
            <a:r>
              <a:rPr lang="bg-BG" b="1" dirty="0">
                <a:solidFill>
                  <a:schemeClr val="bg1"/>
                </a:solidFill>
              </a:rPr>
              <a:t>Подредбата</a:t>
            </a:r>
            <a:r>
              <a:rPr lang="bg-BG" dirty="0"/>
              <a:t> показва </a:t>
            </a:r>
            <a:r>
              <a:rPr lang="bg-BG" b="1" dirty="0">
                <a:solidFill>
                  <a:schemeClr val="bg1"/>
                </a:solidFill>
              </a:rPr>
              <a:t>по какъв начин </a:t>
            </a:r>
            <a:r>
              <a:rPr lang="bg-BG" dirty="0"/>
              <a:t>са </a:t>
            </a:r>
            <a:r>
              <a:rPr lang="bg-BG" b="1" dirty="0"/>
              <a:t>разположени</a:t>
            </a:r>
            <a:r>
              <a:rPr lang="bg-BG" dirty="0"/>
              <a:t> </a:t>
            </a:r>
            <a:r>
              <a:rPr lang="bg-BG" b="1" dirty="0"/>
              <a:t>секциите</a:t>
            </a:r>
          </a:p>
          <a:p>
            <a:r>
              <a:rPr lang="bg-BG" b="1" dirty="0"/>
              <a:t>Подредбата</a:t>
            </a:r>
            <a:r>
              <a:rPr lang="bg-BG" dirty="0"/>
              <a:t> е </a:t>
            </a:r>
            <a:r>
              <a:rPr lang="bg-BG" b="1" dirty="0"/>
              <a:t>композицията</a:t>
            </a:r>
            <a:r>
              <a:rPr lang="bg-BG" dirty="0"/>
              <a:t>, а </a:t>
            </a:r>
            <a:r>
              <a:rPr lang="bg-BG" b="1" dirty="0"/>
              <a:t>секциите</a:t>
            </a:r>
            <a:r>
              <a:rPr lang="bg-BG" dirty="0"/>
              <a:t> са </a:t>
            </a:r>
            <a:r>
              <a:rPr lang="bg-BG" b="1" dirty="0"/>
              <a:t>елементите</a:t>
            </a:r>
          </a:p>
          <a:p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21CE4F-6627-B977-175E-373E0370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Подредба и секции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BEF7CC-29F9-560D-F7C4-761A15B5E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703" y="878008"/>
            <a:ext cx="6745076" cy="61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17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7C463C-8703-34CC-A92B-B67A5BD679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E3B7D5-DB8F-E323-ADD0-7B35105D1E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455598" cy="5528766"/>
          </a:xfrm>
        </p:spPr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Секции</a:t>
            </a:r>
            <a:r>
              <a:rPr lang="bg-BG" b="1" dirty="0"/>
              <a:t>:</a:t>
            </a:r>
          </a:p>
          <a:p>
            <a:pPr lvl="1"/>
            <a:r>
              <a:rPr lang="bg-BG" b="1" dirty="0"/>
              <a:t>Хедър</a:t>
            </a:r>
          </a:p>
          <a:p>
            <a:pPr lvl="1"/>
            <a:r>
              <a:rPr lang="bg-BG" b="1" dirty="0"/>
              <a:t>Банер</a:t>
            </a:r>
          </a:p>
          <a:p>
            <a:pPr lvl="1"/>
            <a:r>
              <a:rPr lang="bg-BG" b="1" dirty="0"/>
              <a:t>Информация</a:t>
            </a:r>
          </a:p>
          <a:p>
            <a:pPr lvl="1"/>
            <a:r>
              <a:rPr lang="bg-BG" b="1" dirty="0"/>
              <a:t>Галерия</a:t>
            </a:r>
          </a:p>
          <a:p>
            <a:pPr lvl="1"/>
            <a:r>
              <a:rPr lang="bg-BG" b="1" dirty="0"/>
              <a:t>Футър</a:t>
            </a:r>
          </a:p>
          <a:p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21CE4F-6627-B977-175E-373E0370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 за подредба и секции</a:t>
            </a:r>
            <a:endParaRPr lang="en-BG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FA98E1E-45D2-169B-B283-2A551B1FBEB1}"/>
              </a:ext>
            </a:extLst>
          </p:cNvPr>
          <p:cNvSpPr txBox="1">
            <a:spLocks/>
          </p:cNvSpPr>
          <p:nvPr/>
        </p:nvSpPr>
        <p:spPr>
          <a:xfrm>
            <a:off x="4296000" y="1126734"/>
            <a:ext cx="7646628" cy="552876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>
            <a:lvl1pPr marL="360363" indent="-360363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60363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5713" indent="-360363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0213" indent="-35242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8988" indent="-26670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bg-BG" b="1" dirty="0">
                <a:solidFill>
                  <a:schemeClr val="bg1"/>
                </a:solidFill>
              </a:rPr>
              <a:t>Подредба</a:t>
            </a:r>
            <a:r>
              <a:rPr lang="bg-BG" b="1" dirty="0"/>
              <a:t>:</a:t>
            </a:r>
          </a:p>
          <a:p>
            <a:pPr lvl="1"/>
            <a:r>
              <a:rPr lang="bg-BG" b="1" dirty="0"/>
              <a:t>Хедърът</a:t>
            </a:r>
            <a:r>
              <a:rPr lang="bg-BG" dirty="0"/>
              <a:t> ще е </a:t>
            </a:r>
            <a:r>
              <a:rPr lang="bg-BG" b="1" dirty="0"/>
              <a:t>най-отгоре</a:t>
            </a:r>
          </a:p>
          <a:p>
            <a:pPr lvl="1"/>
            <a:r>
              <a:rPr lang="bg-BG" b="1" dirty="0"/>
              <a:t>Банерът</a:t>
            </a:r>
            <a:r>
              <a:rPr lang="bg-BG" dirty="0"/>
              <a:t> ще е </a:t>
            </a:r>
            <a:r>
              <a:rPr lang="bg-BG" b="1" dirty="0"/>
              <a:t>под хедъра</a:t>
            </a:r>
          </a:p>
          <a:p>
            <a:pPr lvl="1"/>
            <a:r>
              <a:rPr lang="bg-BG" b="1" dirty="0"/>
              <a:t>Информацията</a:t>
            </a:r>
            <a:r>
              <a:rPr lang="bg-BG" dirty="0"/>
              <a:t> ще е </a:t>
            </a:r>
            <a:r>
              <a:rPr lang="bg-BG" b="1" dirty="0"/>
              <a:t>в две колони</a:t>
            </a:r>
          </a:p>
          <a:p>
            <a:pPr lvl="1"/>
            <a:r>
              <a:rPr lang="bg-BG" b="1" dirty="0"/>
              <a:t>Галерията</a:t>
            </a:r>
            <a:r>
              <a:rPr lang="bg-BG" dirty="0"/>
              <a:t> ще е </a:t>
            </a:r>
            <a:r>
              <a:rPr lang="bg-BG" b="1" dirty="0"/>
              <a:t>в табличен вид</a:t>
            </a:r>
          </a:p>
          <a:p>
            <a:pPr lvl="1"/>
            <a:r>
              <a:rPr lang="bg-BG" b="1" dirty="0"/>
              <a:t>Футърът</a:t>
            </a:r>
            <a:r>
              <a:rPr lang="bg-BG" dirty="0"/>
              <a:t> ще е </a:t>
            </a:r>
            <a:r>
              <a:rPr lang="bg-BG" b="1" dirty="0"/>
              <a:t>най-отдолу</a:t>
            </a:r>
          </a:p>
          <a:p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140973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Обликът пред света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Лого и бранд идентичност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F3F7B7-C002-E11C-D703-3E17512C5E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19" t="18359" r="18519" b="24445"/>
          <a:stretch/>
        </p:blipFill>
        <p:spPr>
          <a:xfrm>
            <a:off x="4599468" y="1385091"/>
            <a:ext cx="2993063" cy="271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62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85000" lnSpcReduction="20000"/>
          </a:bodyPr>
          <a:lstStyle/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bg-BG" sz="3800" b="1" dirty="0">
                <a:solidFill>
                  <a:schemeClr val="bg1"/>
                </a:solidFill>
              </a:rPr>
              <a:t>Графичен модел </a:t>
            </a:r>
            <a:r>
              <a:rPr lang="en-US" sz="3800" b="1" dirty="0"/>
              <a:t>(Mockup)</a:t>
            </a:r>
            <a:endParaRPr lang="bg-BG" sz="3800" b="1" dirty="0"/>
          </a:p>
          <a:p>
            <a:pPr lvl="1">
              <a:buClr>
                <a:schemeClr val="tx1"/>
              </a:buClr>
            </a:pPr>
            <a:r>
              <a:rPr lang="bg-BG" sz="3600" b="1" dirty="0"/>
              <a:t>Основни етапи</a:t>
            </a:r>
          </a:p>
          <a:p>
            <a:pPr>
              <a:buClr>
                <a:schemeClr val="tx1"/>
              </a:buClr>
            </a:pPr>
            <a:r>
              <a:rPr lang="bg-BG" sz="3800" dirty="0"/>
              <a:t>​​</a:t>
            </a:r>
            <a:r>
              <a:rPr lang="bg-BG" sz="3800" b="1" dirty="0">
                <a:solidFill>
                  <a:schemeClr val="bg1"/>
                </a:solidFill>
              </a:rPr>
              <a:t>Прототип </a:t>
            </a:r>
            <a:r>
              <a:rPr lang="en-US" sz="3800" b="1" dirty="0"/>
              <a:t>(Prototype</a:t>
            </a:r>
            <a:r>
              <a:rPr lang="bg-BG" sz="3800" b="1" dirty="0"/>
              <a:t>)</a:t>
            </a:r>
            <a:endParaRPr lang="en-US" sz="3800" b="1" dirty="0"/>
          </a:p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bg-BG" sz="3800" b="1" dirty="0">
                <a:solidFill>
                  <a:schemeClr val="bg1"/>
                </a:solidFill>
              </a:rPr>
              <a:t>Елементи </a:t>
            </a:r>
            <a:r>
              <a:rPr lang="bg-BG" sz="3800" dirty="0"/>
              <a:t>на</a:t>
            </a:r>
            <a:r>
              <a:rPr lang="bg-BG" sz="3800" b="1" dirty="0">
                <a:solidFill>
                  <a:schemeClr val="bg1"/>
                </a:solidFill>
              </a:rPr>
              <a:t> графичния дизайн</a:t>
            </a:r>
          </a:p>
          <a:p>
            <a:pPr lvl="1">
              <a:buClr>
                <a:schemeClr val="tx1"/>
              </a:buClr>
            </a:pPr>
            <a:r>
              <a:rPr lang="bg-BG" b="1" dirty="0"/>
              <a:t>Цветова схема</a:t>
            </a:r>
          </a:p>
          <a:p>
            <a:pPr lvl="1">
              <a:buClr>
                <a:schemeClr val="tx1"/>
              </a:buClr>
            </a:pPr>
            <a:r>
              <a:rPr lang="bg-BG" b="1" dirty="0"/>
              <a:t>Шрифтове </a:t>
            </a:r>
            <a:r>
              <a:rPr lang="en-US" b="1" dirty="0"/>
              <a:t>(</a:t>
            </a:r>
            <a:r>
              <a:rPr lang="bg-BG" b="1" dirty="0"/>
              <a:t>Типография)</a:t>
            </a:r>
          </a:p>
          <a:p>
            <a:pPr lvl="1">
              <a:buClr>
                <a:schemeClr val="tx1"/>
              </a:buClr>
            </a:pPr>
            <a:r>
              <a:rPr lang="bg-BG" b="1" dirty="0"/>
              <a:t>Подредба </a:t>
            </a:r>
            <a:r>
              <a:rPr lang="bg-BG" dirty="0"/>
              <a:t>и</a:t>
            </a:r>
            <a:r>
              <a:rPr lang="bg-BG" b="1" dirty="0"/>
              <a:t> секции</a:t>
            </a:r>
          </a:p>
          <a:p>
            <a:pPr>
              <a:buClr>
                <a:schemeClr val="tx1"/>
              </a:buClr>
            </a:pPr>
            <a:r>
              <a:rPr lang="bg-BG" dirty="0">
                <a:solidFill>
                  <a:schemeClr val="bg1"/>
                </a:solidFill>
              </a:rPr>
              <a:t>​​​</a:t>
            </a:r>
            <a:r>
              <a:rPr lang="bg-BG" b="1" dirty="0">
                <a:solidFill>
                  <a:schemeClr val="bg1"/>
                </a:solidFill>
              </a:rPr>
              <a:t>Лого </a:t>
            </a:r>
            <a:r>
              <a:rPr lang="bg-BG" dirty="0"/>
              <a:t>и</a:t>
            </a:r>
            <a:r>
              <a:rPr lang="bg-BG" b="1" dirty="0">
                <a:solidFill>
                  <a:schemeClr val="bg1"/>
                </a:solidFill>
              </a:rPr>
              <a:t> бранд идентичност</a:t>
            </a:r>
          </a:p>
          <a:p>
            <a:pPr>
              <a:buClr>
                <a:schemeClr val="tx1"/>
              </a:buClr>
            </a:pPr>
            <a:r>
              <a:rPr lang="en-US" sz="3800" dirty="0">
                <a:solidFill>
                  <a:schemeClr val="bg1"/>
                </a:solidFill>
              </a:rPr>
              <a:t>​</a:t>
            </a:r>
            <a:r>
              <a:rPr lang="bg-BG" sz="3800" dirty="0">
                <a:highlight>
                  <a:srgbClr val="FFFF00"/>
                </a:highlight>
              </a:rPr>
              <a:t>​​​</a:t>
            </a:r>
            <a:r>
              <a:rPr lang="bg-BG" sz="3800" b="1" dirty="0"/>
              <a:t>Пример: </a:t>
            </a:r>
            <a:r>
              <a:rPr lang="bg-BG" sz="3800" dirty="0"/>
              <a:t>Графичен модел (m</a:t>
            </a:r>
            <a:r>
              <a:rPr lang="en-US" sz="3800" dirty="0"/>
              <a:t>ockup</a:t>
            </a:r>
            <a:r>
              <a:rPr lang="bg-BG" sz="3800" dirty="0"/>
              <a:t>)</a:t>
            </a:r>
            <a:r>
              <a:rPr lang="en-US" sz="3800" dirty="0"/>
              <a:t> </a:t>
            </a:r>
            <a:r>
              <a:rPr lang="bg-BG" sz="3800" dirty="0"/>
              <a:t>на уеб страница по избор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605"/>
    </mc:Choice>
    <mc:Fallback xmlns="">
      <p:transition spd="slow" advClick="0" advTm="6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600" b="1" dirty="0">
                <a:solidFill>
                  <a:schemeClr val="bg1"/>
                </a:solidFill>
              </a:rPr>
              <a:t>Логото</a:t>
            </a:r>
            <a:r>
              <a:rPr lang="bg-BG" sz="3600" dirty="0"/>
              <a:t> и </a:t>
            </a:r>
            <a:r>
              <a:rPr lang="bg-BG" sz="3600" b="1" dirty="0">
                <a:solidFill>
                  <a:schemeClr val="bg1"/>
                </a:solidFill>
              </a:rPr>
              <a:t>бранд идентичността </a:t>
            </a:r>
            <a:r>
              <a:rPr lang="bg-BG" sz="3600" dirty="0"/>
              <a:t>помагат на дадена </a:t>
            </a:r>
            <a:r>
              <a:rPr lang="bg-BG" sz="3600" b="1" dirty="0"/>
              <a:t>марка</a:t>
            </a:r>
            <a:r>
              <a:rPr lang="bg-BG" sz="3600" dirty="0"/>
              <a:t> да бъде </a:t>
            </a:r>
            <a:r>
              <a:rPr lang="bg-BG" sz="3600" b="1" dirty="0"/>
              <a:t>разпознаваема</a:t>
            </a:r>
          </a:p>
          <a:p>
            <a:pPr>
              <a:buClr>
                <a:schemeClr val="tx2"/>
              </a:buClr>
            </a:pPr>
            <a:r>
              <a:rPr lang="bg-BG" sz="3600" dirty="0"/>
              <a:t>Осигуряват </a:t>
            </a:r>
            <a:r>
              <a:rPr lang="bg-BG" sz="3600" b="1" dirty="0"/>
              <a:t>консистентност</a:t>
            </a:r>
            <a:r>
              <a:rPr lang="bg-BG" sz="3600" dirty="0"/>
              <a:t> в </a:t>
            </a:r>
            <a:r>
              <a:rPr lang="bg-BG" sz="3600" b="1" dirty="0"/>
              <a:t>уеб сайта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sz="3800" dirty="0"/>
              <a:t>Лого и бранд идентичност</a:t>
            </a:r>
            <a:endParaRPr lang="en-US" sz="3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335C49-84C8-BC2B-B9B1-9C175B128C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16" b="10686"/>
          <a:stretch/>
        </p:blipFill>
        <p:spPr>
          <a:xfrm>
            <a:off x="3604716" y="3068999"/>
            <a:ext cx="4734000" cy="373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21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895598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400" b="1" dirty="0">
                <a:solidFill>
                  <a:schemeClr val="bg1"/>
                </a:solidFill>
              </a:rPr>
              <a:t>Графичен знак </a:t>
            </a:r>
            <a:r>
              <a:rPr lang="bg-BG" sz="3400" dirty="0"/>
              <a:t>представящ </a:t>
            </a:r>
            <a:r>
              <a:rPr lang="bg-BG" sz="3400" b="1" dirty="0"/>
              <a:t>организацията</a:t>
            </a:r>
            <a:r>
              <a:rPr lang="bg-BG" sz="3400" dirty="0"/>
              <a:t>, </a:t>
            </a:r>
            <a:r>
              <a:rPr lang="bg-BG" sz="3400" b="1" dirty="0"/>
              <a:t>фирмата</a:t>
            </a:r>
            <a:r>
              <a:rPr lang="bg-BG" sz="3400" dirty="0"/>
              <a:t> или </a:t>
            </a:r>
            <a:r>
              <a:rPr lang="bg-BG" sz="3400" b="1" dirty="0"/>
              <a:t>проекта</a:t>
            </a:r>
          </a:p>
          <a:p>
            <a:pPr>
              <a:buClr>
                <a:schemeClr val="tx2"/>
              </a:buClr>
            </a:pPr>
            <a:r>
              <a:rPr lang="bg-BG" sz="3400" dirty="0"/>
              <a:t>Може да е </a:t>
            </a:r>
            <a:r>
              <a:rPr lang="bg-BG" sz="3400" b="1" dirty="0">
                <a:solidFill>
                  <a:schemeClr val="bg1"/>
                </a:solidFill>
              </a:rPr>
              <a:t>текстово</a:t>
            </a:r>
            <a:r>
              <a:rPr lang="bg-BG" sz="3400" dirty="0"/>
              <a:t>, </a:t>
            </a:r>
            <a:r>
              <a:rPr lang="bg-BG" sz="3400" b="1" dirty="0">
                <a:solidFill>
                  <a:schemeClr val="bg1"/>
                </a:solidFill>
              </a:rPr>
              <a:t>символно</a:t>
            </a:r>
            <a:r>
              <a:rPr lang="bg-BG" sz="3400" dirty="0"/>
              <a:t> или </a:t>
            </a:r>
            <a:r>
              <a:rPr lang="bg-BG" sz="3400" b="1" dirty="0">
                <a:solidFill>
                  <a:schemeClr val="bg1"/>
                </a:solidFill>
              </a:rPr>
              <a:t>комбинация</a:t>
            </a:r>
            <a:r>
              <a:rPr lang="bg-BG" sz="3400" b="1" dirty="0"/>
              <a:t> </a:t>
            </a:r>
            <a:r>
              <a:rPr lang="bg-BG" sz="3400" b="1" dirty="0">
                <a:solidFill>
                  <a:schemeClr val="bg1"/>
                </a:solidFill>
              </a:rPr>
              <a:t>от двете</a:t>
            </a:r>
          </a:p>
          <a:p>
            <a:pPr>
              <a:buClr>
                <a:schemeClr val="tx2"/>
              </a:buClr>
            </a:pPr>
            <a:r>
              <a:rPr lang="bg-BG" sz="3400" dirty="0"/>
              <a:t>Позволява </a:t>
            </a:r>
            <a:r>
              <a:rPr lang="bg-BG" sz="3400" b="1" dirty="0"/>
              <a:t>бързо разпознаване</a:t>
            </a:r>
            <a:r>
              <a:rPr lang="bg-BG" sz="3400" dirty="0"/>
              <a:t>, </a:t>
            </a:r>
            <a:r>
              <a:rPr lang="bg-BG" sz="3400" b="1" dirty="0"/>
              <a:t>професионален вид </a:t>
            </a:r>
            <a:r>
              <a:rPr lang="bg-BG" sz="3400" dirty="0"/>
              <a:t>и </a:t>
            </a:r>
            <a:r>
              <a:rPr lang="bg-BG" sz="3400" b="1" dirty="0"/>
              <a:t>свързване</a:t>
            </a:r>
            <a:r>
              <a:rPr lang="bg-BG" sz="3400" dirty="0"/>
              <a:t> на </a:t>
            </a:r>
            <a:r>
              <a:rPr lang="bg-BG" sz="3400" b="1" dirty="0"/>
              <a:t>дизайна</a:t>
            </a:r>
            <a:r>
              <a:rPr lang="bg-BG" sz="3400" dirty="0"/>
              <a:t> с </a:t>
            </a:r>
            <a:r>
              <a:rPr lang="bg-BG" sz="3400" b="1" dirty="0"/>
              <a:t>бранда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sz="4000" dirty="0"/>
              <a:t>Лого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3E3F48-58F6-B563-E289-4288A0B815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60" t="7875" r="10861" b="7873"/>
          <a:stretch/>
        </p:blipFill>
        <p:spPr>
          <a:xfrm>
            <a:off x="6816000" y="1089000"/>
            <a:ext cx="4802031" cy="529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5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7E724C-E85C-633D-D564-3FEFDA705A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8B88-CCD0-702B-55EB-285902544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120598" cy="5528766"/>
          </a:xfrm>
        </p:spPr>
        <p:txBody>
          <a:bodyPr>
            <a:normAutofit lnSpcReduction="10000"/>
          </a:bodyPr>
          <a:lstStyle/>
          <a:p>
            <a:r>
              <a:rPr lang="bg-BG" sz="3200" b="1" dirty="0">
                <a:solidFill>
                  <a:schemeClr val="bg1"/>
                </a:solidFill>
              </a:rPr>
              <a:t>Цялостния визуален стил </a:t>
            </a:r>
            <a:r>
              <a:rPr lang="bg-BG" sz="3200" dirty="0"/>
              <a:t>на </a:t>
            </a:r>
            <a:r>
              <a:rPr lang="bg-BG" sz="3200" b="1" dirty="0"/>
              <a:t>марката</a:t>
            </a:r>
          </a:p>
          <a:p>
            <a:r>
              <a:rPr lang="bg-BG" sz="3200" b="1" dirty="0"/>
              <a:t>Бранд идентичността </a:t>
            </a:r>
            <a:r>
              <a:rPr lang="bg-BG" sz="3200" dirty="0"/>
              <a:t>включва:</a:t>
            </a:r>
          </a:p>
          <a:p>
            <a:pPr lvl="1"/>
            <a:r>
              <a:rPr lang="bg-BG" sz="3000" b="1" dirty="0"/>
              <a:t>Цветова палитра</a:t>
            </a:r>
          </a:p>
          <a:p>
            <a:pPr lvl="1"/>
            <a:r>
              <a:rPr lang="bg-BG" sz="3000" b="1" dirty="0"/>
              <a:t>Шрифтове</a:t>
            </a:r>
            <a:r>
              <a:rPr lang="bg-BG" sz="3000" dirty="0"/>
              <a:t> и </a:t>
            </a:r>
            <a:r>
              <a:rPr lang="bg-BG" sz="3000" b="1" dirty="0"/>
              <a:t>топография</a:t>
            </a:r>
          </a:p>
          <a:p>
            <a:pPr lvl="1"/>
            <a:r>
              <a:rPr lang="bg-BG" sz="3000" b="1" dirty="0"/>
              <a:t>Лого</a:t>
            </a:r>
            <a:r>
              <a:rPr lang="bg-BG" sz="3000" dirty="0"/>
              <a:t> и </a:t>
            </a:r>
            <a:r>
              <a:rPr lang="bg-BG" sz="3000" b="1" dirty="0"/>
              <a:t>вариации на логото</a:t>
            </a:r>
          </a:p>
          <a:p>
            <a:pPr lvl="1"/>
            <a:r>
              <a:rPr lang="bg-BG" sz="3000" b="1" dirty="0"/>
              <a:t>Икони</a:t>
            </a:r>
            <a:r>
              <a:rPr lang="bg-BG" sz="3000" dirty="0"/>
              <a:t> и </a:t>
            </a:r>
            <a:r>
              <a:rPr lang="bg-BG" sz="3000" b="1" dirty="0"/>
              <a:t>графични елементи</a:t>
            </a:r>
          </a:p>
          <a:p>
            <a:pPr lvl="1"/>
            <a:r>
              <a:rPr lang="bg-BG" sz="3000" b="1" dirty="0"/>
              <a:t>Стил</a:t>
            </a:r>
            <a:r>
              <a:rPr lang="bg-BG" sz="3000" dirty="0"/>
              <a:t> на </a:t>
            </a:r>
            <a:r>
              <a:rPr lang="bg-BG" sz="3000" b="1" dirty="0"/>
              <a:t>изображенията</a:t>
            </a:r>
          </a:p>
          <a:p>
            <a:pPr lvl="1"/>
            <a:r>
              <a:rPr lang="bg-BG" sz="3000" b="1" dirty="0"/>
              <a:t>Тонове</a:t>
            </a:r>
            <a:r>
              <a:rPr lang="bg-BG" sz="3000" dirty="0"/>
              <a:t> и </a:t>
            </a:r>
            <a:r>
              <a:rPr lang="bg-BG" sz="3000" b="1" dirty="0"/>
              <a:t>визуална атмосфера </a:t>
            </a:r>
            <a:r>
              <a:rPr lang="bg-BG" sz="3000" dirty="0"/>
              <a:t>(класически, весел, модерен и т.н.)</a:t>
            </a:r>
          </a:p>
          <a:p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0AB8E8F-7E99-E591-2158-00E3B4334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Бранд идентичност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82440C-7D4E-B25E-8470-BFA0B7C566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8" t="15355" r="6693" b="15355"/>
          <a:stretch/>
        </p:blipFill>
        <p:spPr>
          <a:xfrm>
            <a:off x="6353568" y="1662747"/>
            <a:ext cx="5639957" cy="459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7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3800" dirty="0"/>
              <a:t>Графичен модел (m</a:t>
            </a:r>
            <a:r>
              <a:rPr lang="en-US" sz="3800" dirty="0"/>
              <a:t>ockup</a:t>
            </a:r>
            <a:r>
              <a:rPr lang="bg-BG" sz="3800" dirty="0"/>
              <a:t>)</a:t>
            </a:r>
            <a:r>
              <a:rPr lang="en-US" sz="3800" dirty="0"/>
              <a:t> </a:t>
            </a:r>
            <a:r>
              <a:rPr lang="bg-BG" sz="3800" dirty="0"/>
              <a:t>на уеб страница по избор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Пример</a:t>
            </a:r>
            <a:endParaRPr lang="en-US" sz="5200" dirty="0"/>
          </a:p>
        </p:txBody>
      </p:sp>
    </p:spTree>
    <p:extLst>
      <p:ext uri="{BB962C8B-B14F-4D97-AF65-F5344CB8AC3E}">
        <p14:creationId xmlns:p14="http://schemas.microsoft.com/office/powerpoint/2010/main" val="30208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F6C5A2A5-9D43-35F8-B488-A60AEEC4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Резултат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60276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6" y="1360993"/>
            <a:ext cx="11562624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676785"/>
            <a:ext cx="10826625" cy="4977574"/>
          </a:xfrm>
        </p:spPr>
        <p:txBody>
          <a:bodyPr>
            <a:no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Графичен модел (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Mockup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) </a:t>
            </a:r>
            <a:r>
              <a:rPr lang="bg-BG" sz="2600" dirty="0"/>
              <a:t>=</a:t>
            </a:r>
            <a:r>
              <a:rPr lang="en-US" sz="2600" dirty="0"/>
              <a:t>= </a:t>
            </a:r>
            <a:r>
              <a:rPr lang="bg-BG" sz="2600" b="1" dirty="0"/>
              <a:t>статично</a:t>
            </a:r>
            <a:r>
              <a:rPr lang="bg-BG" sz="2600" dirty="0"/>
              <a:t> и </a:t>
            </a:r>
            <a:r>
              <a:rPr lang="bg-BG" sz="2600" b="1" dirty="0"/>
              <a:t>детайлно</a:t>
            </a:r>
            <a:r>
              <a:rPr lang="bg-BG" sz="2600" dirty="0"/>
              <a:t> </a:t>
            </a:r>
            <a:r>
              <a:rPr lang="bg-BG" sz="2600" b="1" dirty="0"/>
              <a:t>визуално представяне</a:t>
            </a:r>
            <a:r>
              <a:rPr lang="bg-BG" sz="2600" dirty="0"/>
              <a:t> на </a:t>
            </a:r>
            <a:r>
              <a:rPr lang="bg-BG" sz="2600" b="1" dirty="0"/>
              <a:t>уеб сайта</a:t>
            </a:r>
            <a:endParaRPr lang="en-US" sz="2600" b="1" dirty="0"/>
          </a:p>
          <a:p>
            <a:pPr marL="360363" indent="-360363" fontAlgn="base">
              <a:buClr>
                <a:schemeClr val="bg2"/>
              </a:buClr>
            </a:pP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Прототип (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Prototype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) </a:t>
            </a:r>
            <a:r>
              <a:rPr lang="en-US" sz="2600" dirty="0"/>
              <a:t>== </a:t>
            </a:r>
            <a:r>
              <a:rPr lang="bg-BG" sz="2600" b="1" dirty="0"/>
              <a:t>интерактивен модел </a:t>
            </a:r>
            <a:r>
              <a:rPr lang="bg-BG" sz="2600" dirty="0"/>
              <a:t>на </a:t>
            </a:r>
            <a:r>
              <a:rPr lang="bg-BG" sz="2600" b="1" dirty="0"/>
              <a:t>уеб сайта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600" b="1" dirty="0"/>
              <a:t>Елементи на графичния дизайн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Цветова схема</a:t>
            </a:r>
            <a:r>
              <a:rPr lang="en-US" sz="2400" dirty="0">
                <a:solidFill>
                  <a:schemeClr val="bg2"/>
                </a:solidFill>
              </a:rPr>
              <a:t> == </a:t>
            </a:r>
            <a:r>
              <a:rPr lang="bg-BG" sz="2400" b="1" dirty="0">
                <a:solidFill>
                  <a:schemeClr val="bg2"/>
                </a:solidFill>
              </a:rPr>
              <a:t>хармоничната комбинация </a:t>
            </a:r>
            <a:r>
              <a:rPr lang="bg-BG" sz="2400" dirty="0">
                <a:solidFill>
                  <a:schemeClr val="bg2"/>
                </a:solidFill>
              </a:rPr>
              <a:t>между</a:t>
            </a: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400" b="1" dirty="0">
                <a:solidFill>
                  <a:schemeClr val="bg2"/>
                </a:solidFill>
              </a:rPr>
              <a:t>цветовете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Шрифтове (Типография) </a:t>
            </a:r>
            <a:r>
              <a:rPr lang="en-US" sz="2400" dirty="0">
                <a:solidFill>
                  <a:schemeClr val="bg2"/>
                </a:solidFill>
              </a:rPr>
              <a:t>== </a:t>
            </a:r>
            <a:r>
              <a:rPr lang="bg-BG" sz="2400" dirty="0">
                <a:solidFill>
                  <a:schemeClr val="bg2"/>
                </a:solidFill>
              </a:rPr>
              <a:t>определят </a:t>
            </a:r>
            <a:r>
              <a:rPr lang="bg-BG" sz="2400" b="1" dirty="0">
                <a:solidFill>
                  <a:schemeClr val="bg2"/>
                </a:solidFill>
              </a:rPr>
              <a:t>вида</a:t>
            </a:r>
            <a:r>
              <a:rPr lang="bg-BG" sz="2400" dirty="0">
                <a:solidFill>
                  <a:schemeClr val="bg2"/>
                </a:solidFill>
              </a:rPr>
              <a:t> и </a:t>
            </a:r>
            <a:r>
              <a:rPr lang="bg-BG" sz="2400" b="1" dirty="0">
                <a:solidFill>
                  <a:schemeClr val="bg2"/>
                </a:solidFill>
              </a:rPr>
              <a:t>подредбата</a:t>
            </a:r>
            <a:r>
              <a:rPr lang="bg-BG" sz="2400" dirty="0">
                <a:solidFill>
                  <a:schemeClr val="bg2"/>
                </a:solidFill>
              </a:rPr>
              <a:t> на </a:t>
            </a:r>
            <a:r>
              <a:rPr lang="bg-BG" sz="2400" b="1" dirty="0">
                <a:solidFill>
                  <a:schemeClr val="bg2"/>
                </a:solidFill>
              </a:rPr>
              <a:t>текстовете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Подредба и секции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2"/>
                </a:solidFill>
              </a:rPr>
              <a:t>==</a:t>
            </a:r>
            <a:r>
              <a:rPr lang="bg-BG" sz="2400" dirty="0">
                <a:solidFill>
                  <a:schemeClr val="bg2"/>
                </a:solidFill>
              </a:rPr>
              <a:t> </a:t>
            </a:r>
            <a:r>
              <a:rPr lang="bg-BG" sz="2400" b="1" dirty="0">
                <a:solidFill>
                  <a:schemeClr val="bg2"/>
                </a:solidFill>
              </a:rPr>
              <a:t>начинът</a:t>
            </a:r>
            <a:r>
              <a:rPr lang="bg-BG" sz="2400" dirty="0">
                <a:solidFill>
                  <a:schemeClr val="bg2"/>
                </a:solidFill>
              </a:rPr>
              <a:t>, по който са </a:t>
            </a:r>
            <a:r>
              <a:rPr lang="bg-BG" sz="2400" b="1" dirty="0">
                <a:solidFill>
                  <a:schemeClr val="bg2"/>
                </a:solidFill>
              </a:rPr>
              <a:t>разпределени елементите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Лого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600" dirty="0"/>
              <a:t>==</a:t>
            </a:r>
            <a:r>
              <a:rPr lang="bg-BG" sz="2600" b="1" dirty="0"/>
              <a:t> графичен знак </a:t>
            </a:r>
            <a:r>
              <a:rPr lang="bg-BG" sz="2600" dirty="0"/>
              <a:t>представящ марката</a:t>
            </a:r>
            <a:endParaRPr lang="en-US" sz="2600" dirty="0"/>
          </a:p>
          <a:p>
            <a:pPr marL="360363" indent="-360363" fontAlgn="base">
              <a:buClr>
                <a:schemeClr val="bg2"/>
              </a:buClr>
            </a:pP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Бранд идентичност </a:t>
            </a:r>
            <a:r>
              <a:rPr lang="en-US" sz="2600" dirty="0"/>
              <a:t>==</a:t>
            </a:r>
            <a:r>
              <a:rPr lang="bg-BG" sz="2600" dirty="0"/>
              <a:t> </a:t>
            </a:r>
            <a:r>
              <a:rPr lang="bg-BG" sz="2600" b="1" dirty="0"/>
              <a:t>цялостният визуален стил </a:t>
            </a:r>
            <a:r>
              <a:rPr lang="bg-BG" sz="2600" dirty="0"/>
              <a:t>на марката</a:t>
            </a:r>
            <a:endParaRPr lang="en-US" sz="26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Основни етапи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​Графичен модел (</a:t>
            </a:r>
            <a:r>
              <a:rPr lang="en-GB" sz="6000" dirty="0"/>
              <a:t>Mockup)</a:t>
            </a:r>
            <a:endParaRPr lang="en-US" sz="6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7A5C08-AB33-3D62-C607-FC2BD36A36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10" t="12326" r="4908" b="16497"/>
          <a:stretch/>
        </p:blipFill>
        <p:spPr>
          <a:xfrm>
            <a:off x="4581366" y="1539000"/>
            <a:ext cx="3029268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400" b="1" dirty="0">
                <a:solidFill>
                  <a:schemeClr val="bg1"/>
                </a:solidFill>
              </a:rPr>
              <a:t>Статично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детайлно</a:t>
            </a:r>
            <a:r>
              <a:rPr lang="bg-BG" sz="3400" dirty="0"/>
              <a:t> </a:t>
            </a:r>
            <a:r>
              <a:rPr lang="bg-BG" sz="3400" b="1" dirty="0"/>
              <a:t>визуално представяне </a:t>
            </a:r>
            <a:r>
              <a:rPr lang="bg-BG" sz="3400" dirty="0"/>
              <a:t>на </a:t>
            </a:r>
            <a:r>
              <a:rPr lang="bg-BG" sz="3400" b="1" dirty="0"/>
              <a:t>уеб сайта</a:t>
            </a:r>
          </a:p>
          <a:p>
            <a:pPr>
              <a:buClr>
                <a:schemeClr val="tx1"/>
              </a:buClr>
            </a:pPr>
            <a:r>
              <a:rPr lang="bg-BG" sz="3400" dirty="0"/>
              <a:t>Показва </a:t>
            </a:r>
            <a:r>
              <a:rPr lang="bg-BG" sz="3400" b="1" dirty="0"/>
              <a:t>как ще изглежда крайният дизайн</a:t>
            </a:r>
          </a:p>
          <a:p>
            <a:pPr lvl="1"/>
            <a:endParaRPr lang="en-US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sz="4000" dirty="0"/>
              <a:t>​Графичен модел (</a:t>
            </a:r>
            <a:r>
              <a:rPr lang="en-GB" sz="4000" dirty="0"/>
              <a:t>Mockup)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1860AA-30B3-8A33-D7F8-785372EEF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781" y="2626690"/>
            <a:ext cx="6126438" cy="4084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5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625598" cy="5528766"/>
          </a:xfrm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</a:pPr>
            <a:r>
              <a:rPr lang="bg-BG" sz="3200" b="1" dirty="0"/>
              <a:t>Избор на </a:t>
            </a:r>
            <a:r>
              <a:rPr lang="bg-BG" sz="3200" b="1" dirty="0">
                <a:solidFill>
                  <a:schemeClr val="bg1"/>
                </a:solidFill>
              </a:rPr>
              <a:t>цветова схема</a:t>
            </a:r>
          </a:p>
          <a:p>
            <a:pPr lvl="1"/>
            <a:r>
              <a:rPr lang="bg-BG" sz="3000" dirty="0"/>
              <a:t>Определяне на </a:t>
            </a:r>
            <a:r>
              <a:rPr lang="bg-BG" sz="3000" b="1" dirty="0"/>
              <a:t>основните цветове</a:t>
            </a:r>
            <a:r>
              <a:rPr lang="bg-BG" sz="3000" dirty="0"/>
              <a:t> за </a:t>
            </a:r>
            <a:r>
              <a:rPr lang="bg-BG" sz="3000" b="1" dirty="0"/>
              <a:t>уеб сайта</a:t>
            </a:r>
          </a:p>
          <a:p>
            <a:pPr lvl="1"/>
            <a:r>
              <a:rPr lang="bg-BG" sz="3000" b="1" dirty="0"/>
              <a:t>Цветовете</a:t>
            </a:r>
            <a:r>
              <a:rPr lang="bg-BG" sz="3000" dirty="0"/>
              <a:t> трябва да </a:t>
            </a:r>
            <a:r>
              <a:rPr lang="bg-BG" sz="3000" b="1" dirty="0">
                <a:solidFill>
                  <a:schemeClr val="bg1"/>
                </a:solidFill>
              </a:rPr>
              <a:t>отразяват</a:t>
            </a:r>
            <a:r>
              <a:rPr lang="bg-BG" sz="3000" b="1" dirty="0"/>
              <a:t> бранда</a:t>
            </a:r>
          </a:p>
          <a:p>
            <a:pPr>
              <a:buClr>
                <a:schemeClr val="tx1"/>
              </a:buClr>
            </a:pPr>
            <a:r>
              <a:rPr lang="bg-BG" sz="3200" b="1" dirty="0"/>
              <a:t>Избор на </a:t>
            </a:r>
            <a:r>
              <a:rPr lang="bg-BG" sz="3200" b="1" dirty="0">
                <a:solidFill>
                  <a:schemeClr val="bg1"/>
                </a:solidFill>
              </a:rPr>
              <a:t>шрифтове</a:t>
            </a:r>
            <a:r>
              <a:rPr lang="bg-BG" sz="3200" b="1" dirty="0"/>
              <a:t> </a:t>
            </a:r>
            <a:r>
              <a:rPr lang="en-US" sz="3200" b="1" dirty="0"/>
              <a:t>(</a:t>
            </a:r>
            <a:r>
              <a:rPr lang="bg-BG" sz="3200" b="1" dirty="0">
                <a:solidFill>
                  <a:schemeClr val="bg1"/>
                </a:solidFill>
              </a:rPr>
              <a:t>типография</a:t>
            </a:r>
            <a:r>
              <a:rPr lang="en-US" sz="3200" b="1" dirty="0"/>
              <a:t>)</a:t>
            </a:r>
            <a:endParaRPr lang="bg-BG" sz="3200" b="1" dirty="0"/>
          </a:p>
          <a:p>
            <a:pPr lvl="1"/>
            <a:r>
              <a:rPr lang="bg-BG" sz="3000" dirty="0"/>
              <a:t>Определяне на </a:t>
            </a:r>
            <a:r>
              <a:rPr lang="bg-BG" sz="3000" b="1" dirty="0"/>
              <a:t>основните шрифтове </a:t>
            </a:r>
            <a:r>
              <a:rPr lang="bg-BG" sz="3000" dirty="0"/>
              <a:t>за </a:t>
            </a:r>
            <a:r>
              <a:rPr lang="bg-BG" sz="3000" b="1" dirty="0"/>
              <a:t>текст</a:t>
            </a:r>
            <a:r>
              <a:rPr lang="bg-BG" sz="3000" dirty="0"/>
              <a:t> и </a:t>
            </a:r>
            <a:r>
              <a:rPr lang="bg-BG" sz="3000" b="1" dirty="0"/>
              <a:t>заглавия</a:t>
            </a:r>
          </a:p>
          <a:p>
            <a:pPr lvl="1"/>
            <a:r>
              <a:rPr lang="bg-BG" sz="3000" b="1" dirty="0"/>
              <a:t>Шрифтовете</a:t>
            </a:r>
            <a:r>
              <a:rPr lang="bg-BG" sz="3000" dirty="0"/>
              <a:t> трябва да са </a:t>
            </a:r>
            <a:r>
              <a:rPr lang="bg-BG" sz="3000" b="1" dirty="0">
                <a:solidFill>
                  <a:schemeClr val="bg1"/>
                </a:solidFill>
              </a:rPr>
              <a:t>четими</a:t>
            </a:r>
            <a:r>
              <a:rPr lang="bg-BG" sz="3000" dirty="0"/>
              <a:t> и </a:t>
            </a:r>
            <a:r>
              <a:rPr lang="bg-BG" sz="3000" b="1" dirty="0">
                <a:solidFill>
                  <a:schemeClr val="bg1"/>
                </a:solidFill>
              </a:rPr>
              <a:t>подходящи</a:t>
            </a:r>
            <a:r>
              <a:rPr lang="bg-BG" sz="3000" dirty="0"/>
              <a:t> за </a:t>
            </a:r>
            <a:r>
              <a:rPr lang="bg-BG" sz="3000" b="1" dirty="0"/>
              <a:t>уеб сайта</a:t>
            </a:r>
          </a:p>
          <a:p>
            <a:endParaRPr lang="bg-BG" sz="3000" b="1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sz="4000" dirty="0"/>
              <a:t>Етапи при създаване на графичен модел </a:t>
            </a:r>
            <a:r>
              <a:rPr lang="en-US" sz="4000" dirty="0"/>
              <a:t>(</a:t>
            </a:r>
            <a:r>
              <a:rPr lang="bg-BG" sz="4000" dirty="0"/>
              <a:t>1</a:t>
            </a:r>
            <a:r>
              <a:rPr lang="en-US" sz="4000" dirty="0"/>
              <a:t>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E24D6D-1A7E-8F26-A3DF-D2127DFBEE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4" t="12439" r="9853" b="13690"/>
          <a:stretch/>
        </p:blipFill>
        <p:spPr>
          <a:xfrm>
            <a:off x="7787618" y="1196125"/>
            <a:ext cx="3015000" cy="273669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3EF3392-4627-DD94-E1AD-A87310BC8E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015" y="3835891"/>
            <a:ext cx="2889000" cy="2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14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345598" cy="5528766"/>
          </a:xfrm>
        </p:spPr>
        <p:txBody>
          <a:bodyPr>
            <a:normAutofit fontScale="92500" lnSpcReduction="10000"/>
          </a:bodyPr>
          <a:lstStyle/>
          <a:p>
            <a:pPr>
              <a:buClr>
                <a:schemeClr val="tx1"/>
              </a:buClr>
            </a:pPr>
            <a:r>
              <a:rPr lang="bg-BG" sz="3200" b="1" dirty="0"/>
              <a:t>Избор на </a:t>
            </a:r>
            <a:r>
              <a:rPr lang="bg-BG" sz="3200" b="1" dirty="0">
                <a:solidFill>
                  <a:schemeClr val="bg1"/>
                </a:solidFill>
              </a:rPr>
              <a:t>изображения</a:t>
            </a:r>
          </a:p>
          <a:p>
            <a:pPr lvl="1"/>
            <a:r>
              <a:rPr lang="bg-BG" sz="3000" dirty="0"/>
              <a:t>Подбиране на </a:t>
            </a:r>
            <a:r>
              <a:rPr lang="bg-BG" sz="3000" b="1" dirty="0"/>
              <a:t>снимки</a:t>
            </a:r>
            <a:r>
              <a:rPr lang="bg-BG" sz="3000" dirty="0"/>
              <a:t>, </a:t>
            </a:r>
            <a:r>
              <a:rPr lang="bg-BG" sz="3000" b="1" dirty="0"/>
              <a:t>икони</a:t>
            </a:r>
            <a:r>
              <a:rPr lang="bg-BG" sz="3000" dirty="0"/>
              <a:t> или </a:t>
            </a:r>
            <a:r>
              <a:rPr lang="bg-BG" sz="3000" b="1" dirty="0"/>
              <a:t>графики</a:t>
            </a:r>
          </a:p>
          <a:p>
            <a:pPr lvl="1"/>
            <a:r>
              <a:rPr lang="bg-BG" sz="2800" b="1" dirty="0"/>
              <a:t>Празните полета </a:t>
            </a:r>
            <a:r>
              <a:rPr lang="bg-BG" sz="2800" dirty="0"/>
              <a:t>за </a:t>
            </a:r>
            <a:r>
              <a:rPr lang="bg-BG" sz="2800" b="1" dirty="0"/>
              <a:t>изображения</a:t>
            </a:r>
            <a:r>
              <a:rPr lang="bg-BG" sz="2800" dirty="0"/>
              <a:t> от </a:t>
            </a:r>
            <a:r>
              <a:rPr lang="bg-BG" sz="2800" b="1" dirty="0"/>
              <a:t>схематичния дизайн </a:t>
            </a:r>
            <a:r>
              <a:rPr lang="en-US" sz="2800" dirty="0"/>
              <a:t>(</a:t>
            </a:r>
            <a:r>
              <a:rPr lang="en-US" sz="2800" b="1" dirty="0"/>
              <a:t>wireframe</a:t>
            </a:r>
            <a:r>
              <a:rPr lang="en-US" sz="2800" dirty="0"/>
              <a:t>) </a:t>
            </a:r>
            <a:r>
              <a:rPr lang="bg-BG" sz="2800" dirty="0"/>
              <a:t>се </a:t>
            </a:r>
            <a:r>
              <a:rPr lang="bg-BG" sz="2800" b="1" dirty="0">
                <a:solidFill>
                  <a:schemeClr val="bg1"/>
                </a:solidFill>
              </a:rPr>
              <a:t>заместват с реални</a:t>
            </a:r>
          </a:p>
          <a:p>
            <a:r>
              <a:rPr lang="bg-BG" sz="3000" b="1" dirty="0">
                <a:solidFill>
                  <a:schemeClr val="bg1"/>
                </a:solidFill>
              </a:rPr>
              <a:t>Финално оформление</a:t>
            </a:r>
          </a:p>
          <a:p>
            <a:pPr lvl="1"/>
            <a:r>
              <a:rPr lang="bg-BG" sz="2800" dirty="0"/>
              <a:t>Поставяне на </a:t>
            </a:r>
            <a:r>
              <a:rPr lang="bg-BG" sz="2800" b="1" dirty="0"/>
              <a:t>лого</a:t>
            </a:r>
          </a:p>
          <a:p>
            <a:pPr lvl="1"/>
            <a:r>
              <a:rPr lang="bg-BG" sz="2800" dirty="0"/>
              <a:t>Разпределяне на </a:t>
            </a:r>
            <a:r>
              <a:rPr lang="bg-BG" sz="2800" b="1" dirty="0"/>
              <a:t>компонентите</a:t>
            </a:r>
          </a:p>
          <a:p>
            <a:pPr lvl="1"/>
            <a:r>
              <a:rPr lang="bg-BG" sz="2800" dirty="0"/>
              <a:t>Дискусия с </a:t>
            </a:r>
            <a:r>
              <a:rPr lang="bg-BG" sz="2800" b="1" dirty="0"/>
              <a:t>екипа</a:t>
            </a:r>
            <a:r>
              <a:rPr lang="bg-BG" sz="2800" dirty="0"/>
              <a:t> и </a:t>
            </a:r>
            <a:r>
              <a:rPr lang="bg-BG" sz="2800" b="1" dirty="0"/>
              <a:t>клиента</a:t>
            </a:r>
            <a:r>
              <a:rPr lang="bg-BG" sz="2800" dirty="0"/>
              <a:t>, </a:t>
            </a:r>
            <a:r>
              <a:rPr lang="bg-BG" sz="2800" b="1" dirty="0">
                <a:solidFill>
                  <a:schemeClr val="bg1"/>
                </a:solidFill>
              </a:rPr>
              <a:t>преди започване на изработката</a:t>
            </a:r>
            <a:endParaRPr lang="en-US" sz="2800" b="1" dirty="0">
              <a:solidFill>
                <a:schemeClr val="bg1"/>
              </a:solidFill>
            </a:endParaRPr>
          </a:p>
          <a:p>
            <a:endParaRPr lang="bg-BG" sz="3000" b="1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sz="4000" dirty="0"/>
              <a:t>Етапи при създаване на графичен модел</a:t>
            </a:r>
            <a:r>
              <a:rPr lang="en-US" sz="4000" dirty="0"/>
              <a:t> (2)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76956F-017D-8AF5-86B9-2FF4D09FB7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21" b="11681"/>
          <a:stretch/>
        </p:blipFill>
        <p:spPr>
          <a:xfrm>
            <a:off x="7833000" y="1297678"/>
            <a:ext cx="3159000" cy="238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E472AD-39DC-84F8-6F2A-655658C034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9" t="4777" r="2324" b="8388"/>
          <a:stretch/>
        </p:blipFill>
        <p:spPr>
          <a:xfrm>
            <a:off x="7230000" y="3810958"/>
            <a:ext cx="4365000" cy="269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99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/>
              <a:t>Тестване на потребителското преживяване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​​Прототип (</a:t>
            </a:r>
            <a:r>
              <a:rPr lang="en-GB" sz="6000" dirty="0"/>
              <a:t>Prototype)</a:t>
            </a:r>
            <a:endParaRPr lang="en-US" sz="6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7DF12C-F9AC-D27C-1EA9-B082520B0C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5" t="16483" r="14835" b="12088"/>
          <a:stretch/>
        </p:blipFill>
        <p:spPr>
          <a:xfrm>
            <a:off x="4656000" y="1674000"/>
            <a:ext cx="2880000" cy="175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400598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400" b="1" dirty="0">
                <a:solidFill>
                  <a:schemeClr val="bg1"/>
                </a:solidFill>
              </a:rPr>
              <a:t>Интерактивен модел </a:t>
            </a:r>
            <a:r>
              <a:rPr lang="bg-BG" sz="3400" dirty="0"/>
              <a:t>на </a:t>
            </a:r>
            <a:r>
              <a:rPr lang="bg-BG" sz="3400" b="1" dirty="0"/>
              <a:t>уеб сайта</a:t>
            </a:r>
          </a:p>
          <a:p>
            <a:pPr>
              <a:buClr>
                <a:schemeClr val="tx1"/>
              </a:buClr>
            </a:pPr>
            <a:r>
              <a:rPr lang="bg-BG" sz="3400" b="1" dirty="0"/>
              <a:t>Симулация</a:t>
            </a:r>
            <a:r>
              <a:rPr lang="bg-BG" sz="3400" dirty="0"/>
              <a:t> на </a:t>
            </a:r>
            <a:r>
              <a:rPr lang="bg-BG" sz="3400" b="1" dirty="0"/>
              <a:t>реално поведение</a:t>
            </a:r>
          </a:p>
          <a:p>
            <a:pPr>
              <a:buClr>
                <a:schemeClr val="tx1"/>
              </a:buClr>
            </a:pPr>
            <a:r>
              <a:rPr lang="bg-BG" sz="3400" dirty="0"/>
              <a:t>Позволява </a:t>
            </a:r>
            <a:r>
              <a:rPr lang="bg-BG" sz="3400" b="1" dirty="0"/>
              <a:t>кликане</a:t>
            </a:r>
            <a:r>
              <a:rPr lang="bg-BG" sz="3400" dirty="0"/>
              <a:t> и </a:t>
            </a:r>
            <a:r>
              <a:rPr lang="bg-BG" sz="3400" b="1" dirty="0"/>
              <a:t>отваряне</a:t>
            </a:r>
            <a:r>
              <a:rPr lang="bg-BG" sz="3400" dirty="0"/>
              <a:t> на </a:t>
            </a:r>
            <a:r>
              <a:rPr lang="bg-BG" sz="3400" b="1" dirty="0"/>
              <a:t>менюта</a:t>
            </a:r>
          </a:p>
          <a:p>
            <a:pPr>
              <a:buClr>
                <a:schemeClr val="tx1"/>
              </a:buClr>
            </a:pPr>
            <a:r>
              <a:rPr lang="bg-BG" sz="3400" dirty="0"/>
              <a:t>Показва </a:t>
            </a:r>
            <a:r>
              <a:rPr lang="bg-BG" sz="3400" b="1" dirty="0"/>
              <a:t>как</a:t>
            </a:r>
            <a:r>
              <a:rPr lang="bg-BG" sz="3400" dirty="0"/>
              <a:t> ще </a:t>
            </a:r>
            <a:r>
              <a:rPr lang="bg-BG" sz="3400" b="1" dirty="0"/>
              <a:t>работи</a:t>
            </a:r>
            <a:r>
              <a:rPr lang="bg-BG" sz="3400" dirty="0"/>
              <a:t> </a:t>
            </a:r>
            <a:r>
              <a:rPr lang="bg-BG" sz="3400" b="1" dirty="0"/>
              <a:t>потребителският интерфейс</a:t>
            </a:r>
          </a:p>
          <a:p>
            <a:pPr lvl="1"/>
            <a:endParaRPr lang="en-US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sz="4000" dirty="0"/>
              <a:t>​​Прототип (</a:t>
            </a:r>
            <a:r>
              <a:rPr lang="en-GB" sz="4000" dirty="0"/>
              <a:t>Prototype)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88794C-D437-3079-2FE2-9EB3707A16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796" y="1947776"/>
            <a:ext cx="5635648" cy="402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85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D2C20E-59AD-FE6E-8B38-D093FA1AE2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A096B-C4AF-95AC-CF9C-440240ECE9D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Прототип</a:t>
            </a:r>
            <a:r>
              <a:rPr lang="bg-BG" b="1" dirty="0"/>
              <a:t> (</a:t>
            </a:r>
            <a:r>
              <a:rPr lang="en-US" b="1" dirty="0"/>
              <a:t>Prototype)</a:t>
            </a:r>
            <a:endParaRPr lang="bg-BG" b="1" dirty="0"/>
          </a:p>
          <a:p>
            <a:pPr lvl="1"/>
            <a:r>
              <a:rPr lang="bg-BG" dirty="0"/>
              <a:t>Позволява </a:t>
            </a:r>
            <a:r>
              <a:rPr lang="bg-BG" b="1" dirty="0"/>
              <a:t>интеракция </a:t>
            </a:r>
            <a:r>
              <a:rPr lang="bg-BG" dirty="0"/>
              <a:t>с</a:t>
            </a:r>
            <a:r>
              <a:rPr lang="bg-BG" b="1" dirty="0"/>
              <a:t> уеб сайта</a:t>
            </a:r>
            <a:endParaRPr lang="en-BG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02D21C-85CD-257D-707E-D7A2804BD5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Графичен модел </a:t>
            </a:r>
            <a:r>
              <a:rPr lang="bg-BG" b="1" dirty="0"/>
              <a:t>(</a:t>
            </a:r>
            <a:r>
              <a:rPr lang="en-US" b="1" dirty="0"/>
              <a:t>Mockup)</a:t>
            </a:r>
          </a:p>
          <a:p>
            <a:pPr lvl="1"/>
            <a:r>
              <a:rPr lang="bg-BG" dirty="0"/>
              <a:t>Показва </a:t>
            </a:r>
            <a:r>
              <a:rPr lang="bg-BG" b="1" dirty="0"/>
              <a:t>само външния вид</a:t>
            </a:r>
            <a:endParaRPr lang="en-BG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C7D450E-22C7-6EB7-80B8-B3E1B00D6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G" dirty="0"/>
              <a:t>Mockup vs. Prototype</a:t>
            </a:r>
          </a:p>
        </p:txBody>
      </p:sp>
    </p:spTree>
    <p:extLst>
      <p:ext uri="{BB962C8B-B14F-4D97-AF65-F5344CB8AC3E}">
        <p14:creationId xmlns:p14="http://schemas.microsoft.com/office/powerpoint/2010/main" val="3363330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0.4|0.3|0.5|0.3|0.3|0.4|0.4"/>
</p:tagLst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26072</TotalTime>
  <Words>1149</Words>
  <Application>Microsoft Macintosh PowerPoint</Application>
  <PresentationFormat>Widescreen</PresentationFormat>
  <Paragraphs>186</Paragraphs>
  <Slides>27</Slides>
  <Notes>17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Consolas</vt:lpstr>
      <vt:lpstr>Wingdings</vt:lpstr>
      <vt:lpstr>SoftUni</vt:lpstr>
      <vt:lpstr>Графичен дизайн на уеб сайт</vt:lpstr>
      <vt:lpstr>Съдържание</vt:lpstr>
      <vt:lpstr>​Графичен модел (Mockup)</vt:lpstr>
      <vt:lpstr>​Графичен модел (Mockup)</vt:lpstr>
      <vt:lpstr>Етапи при създаване на графичен модел (1)</vt:lpstr>
      <vt:lpstr>Етапи при създаване на графичен модел (2)</vt:lpstr>
      <vt:lpstr>​​Прототип (Prototype)</vt:lpstr>
      <vt:lpstr>​​Прототип (Prototype)</vt:lpstr>
      <vt:lpstr>Mockup vs. Prototype</vt:lpstr>
      <vt:lpstr>​Елементи на графичния дизайн</vt:lpstr>
      <vt:lpstr>Елементи на графичния дизайн</vt:lpstr>
      <vt:lpstr>Цветова схема</vt:lpstr>
      <vt:lpstr>Колелото на цветовете</vt:lpstr>
      <vt:lpstr>Видове цветови схеми</vt:lpstr>
      <vt:lpstr>Шрифтове</vt:lpstr>
      <vt:lpstr>Видове шрифтове</vt:lpstr>
      <vt:lpstr>Подредба и секции</vt:lpstr>
      <vt:lpstr>Пример за подредба и секции</vt:lpstr>
      <vt:lpstr>Лого и бранд идентичност</vt:lpstr>
      <vt:lpstr>Лого и бранд идентичност</vt:lpstr>
      <vt:lpstr>Лого</vt:lpstr>
      <vt:lpstr>Бранд идентичност</vt:lpstr>
      <vt:lpstr>Пример</vt:lpstr>
      <vt:lpstr>Резултат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Графичен дизайн на уеб сайт</dc:title>
  <dc:subject>Модул 3: Информационни технологии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356</cp:revision>
  <dcterms:created xsi:type="dcterms:W3CDTF">2018-05-23T13:08:44Z</dcterms:created>
  <dcterms:modified xsi:type="dcterms:W3CDTF">2025-11-25T12:40:34Z</dcterms:modified>
  <cp:category/>
</cp:coreProperties>
</file>

<file path=docProps/thumbnail.jpeg>
</file>